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1" r:id="rId3"/>
    <p:sldId id="332" r:id="rId4"/>
    <p:sldId id="334" r:id="rId5"/>
    <p:sldId id="333" r:id="rId6"/>
    <p:sldId id="335" r:id="rId7"/>
    <p:sldId id="349" r:id="rId8"/>
    <p:sldId id="348" r:id="rId9"/>
    <p:sldId id="339" r:id="rId10"/>
    <p:sldId id="274" r:id="rId11"/>
    <p:sldId id="272" r:id="rId12"/>
    <p:sldId id="287" r:id="rId13"/>
    <p:sldId id="318" r:id="rId14"/>
    <p:sldId id="267" r:id="rId15"/>
    <p:sldId id="327" r:id="rId16"/>
    <p:sldId id="340" r:id="rId17"/>
    <p:sldId id="328" r:id="rId18"/>
    <p:sldId id="341" r:id="rId19"/>
    <p:sldId id="342" r:id="rId20"/>
    <p:sldId id="336" r:id="rId21"/>
    <p:sldId id="293" r:id="rId22"/>
    <p:sldId id="314" r:id="rId23"/>
    <p:sldId id="279" r:id="rId24"/>
    <p:sldId id="312" r:id="rId25"/>
    <p:sldId id="276" r:id="rId26"/>
    <p:sldId id="309" r:id="rId27"/>
    <p:sldId id="257" r:id="rId28"/>
    <p:sldId id="343" r:id="rId29"/>
    <p:sldId id="344" r:id="rId30"/>
    <p:sldId id="345" r:id="rId31"/>
    <p:sldId id="346" r:id="rId32"/>
    <p:sldId id="347" r:id="rId33"/>
    <p:sldId id="329" r:id="rId34"/>
    <p:sldId id="294" r:id="rId35"/>
    <p:sldId id="295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17" autoAdjust="0"/>
    <p:restoredTop sz="94660"/>
  </p:normalViewPr>
  <p:slideViewPr>
    <p:cSldViewPr snapToGrid="0">
      <p:cViewPr>
        <p:scale>
          <a:sx n="71" d="100"/>
          <a:sy n="71" d="100"/>
        </p:scale>
        <p:origin x="-510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1294-AD78-4A42-8E46-A825DD59475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D5BD-3711-4529-A86A-ABEEB4E52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1294-AD78-4A42-8E46-A825DD59475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D5BD-3711-4529-A86A-ABEEB4E52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1294-AD78-4A42-8E46-A825DD59475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D5BD-3711-4529-A86A-ABEEB4E52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1294-AD78-4A42-8E46-A825DD59475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D5BD-3711-4529-A86A-ABEEB4E52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1294-AD78-4A42-8E46-A825DD59475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D5BD-3711-4529-A86A-ABEEB4E52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1294-AD78-4A42-8E46-A825DD59475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D5BD-3711-4529-A86A-ABEEB4E52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1294-AD78-4A42-8E46-A825DD59475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D5BD-3711-4529-A86A-ABEEB4E52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1294-AD78-4A42-8E46-A825DD59475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D5BD-3711-4529-A86A-ABEEB4E52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1294-AD78-4A42-8E46-A825DD59475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D5BD-3711-4529-A86A-ABEEB4E52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1294-AD78-4A42-8E46-A825DD59475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D5BD-3711-4529-A86A-ABEEB4E52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D1294-AD78-4A42-8E46-A825DD59475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1D5BD-3711-4529-A86A-ABEEB4E52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D1294-AD78-4A42-8E46-A825DD594750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1D5BD-3711-4529-A86A-ABEEB4E52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c1zpolyana.gosuslugi.ru/svedeniya-ob-obrazovatelnoy-organizatsii/rukovodstvo/persony_55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24894E8-A0DA-4CF1-8AE5-40E6E7BFA7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7CC8BE-5CD8-4932-A21B-6A90F3025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012" y="1411941"/>
            <a:ext cx="7288306" cy="490817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РМ</a:t>
            </a:r>
            <a:br>
              <a:rPr lang="ru-RU" altLang="ru-RU" sz="4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3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altLang="ru-RU" sz="53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Марьюшкиной Анастасии Павловны </a:t>
            </a:r>
            <a:br>
              <a:rPr lang="ru-RU" altLang="ru-RU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учителя русского языка и литературы </a:t>
            </a:r>
            <a:br>
              <a:rPr lang="ru-RU" altLang="ru-RU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altLang="ru-RU" sz="36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Зубово-Полянская</a:t>
            </a:r>
            <a:r>
              <a:rPr lang="ru-RU" altLang="ru-RU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СОШ им. Героя Советского Союза И.Г.Парамонова»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5e63271b75f185e06af6911d6b907d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1682" y="559916"/>
            <a:ext cx="3739963" cy="57098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835948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4EED025-D3A2-40DF-9E60-5DAB351503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196E704-0F7C-4AE7-9302-5532A99D4C3E}"/>
              </a:ext>
            </a:extLst>
          </p:cNvPr>
          <p:cNvSpPr/>
          <p:nvPr/>
        </p:nvSpPr>
        <p:spPr>
          <a:xfrm>
            <a:off x="479613" y="2146447"/>
            <a:ext cx="112327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Статьи в сборниках научных трудов и материалов конференций (РИНЦ) 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статьи)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22054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2C55F3A-474F-43C6-BC20-EFDA5DF2D9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0A518C-3099-4C03-8304-70FCFE76F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04" y="191069"/>
            <a:ext cx="11696131" cy="2265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Марьюшкина А.П. Европейский контекст романов В. Пелевина 2000-х гг. // Проблемы компаративистики и межкультурной коммуникации в современном мире. Сборник научных трудов. Петрозаводский государственный университет. – Петрозаводск, 2023. – С. 24–30. – РИНЦ.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elibrary.ru/itemfiles/0/5/4/7/6/7/8/3/8/e27a4e8d-aec8-49eb-8df2-caf4d6163b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81" y="1950339"/>
            <a:ext cx="3861233" cy="490766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l="26393" t="17489" r="29775" b="8699"/>
          <a:stretch>
            <a:fillRect/>
          </a:stretch>
        </p:blipFill>
        <p:spPr bwMode="auto">
          <a:xfrm>
            <a:off x="1093383" y="1936478"/>
            <a:ext cx="5198236" cy="49215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1924335" y="2279178"/>
            <a:ext cx="3916908" cy="55955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3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2C55F3A-474F-43C6-BC20-EFDA5DF2D9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0A518C-3099-4C03-8304-70FCFE76F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04" y="191069"/>
            <a:ext cx="11696131" cy="22655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Марьюшкина А.П. 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Интертекстуальность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романной прозы В.О. Пелевина (на материале «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Transhumanism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Inc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») // Материалы XX Международной научно-практической конференции «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Татищевские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чтения: актуальные проблемы науки и практики» // Гуманитарные и социальные науки, образование. Актуальные проблемы социально-экономического развития. Трибуна молодого ученого. В 2-х томах. Том 2. - Тольятти: Волжский университет имени В.Н. Татищева, 2024. – 276 с. – С. 98-103.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РИНЦ.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 l="15840" t="26073" r="34021" b="6390"/>
          <a:stretch>
            <a:fillRect/>
          </a:stretch>
        </p:blipFill>
        <p:spPr bwMode="auto">
          <a:xfrm>
            <a:off x="5758755" y="2403295"/>
            <a:ext cx="5882183" cy="44547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6072248" y="5431810"/>
            <a:ext cx="5418163" cy="7506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24184" t="16728" r="29618" b="10478"/>
          <a:stretch>
            <a:fillRect/>
          </a:stretch>
        </p:blipFill>
        <p:spPr bwMode="auto">
          <a:xfrm>
            <a:off x="510989" y="2382746"/>
            <a:ext cx="5051612" cy="447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00953" y="2595284"/>
            <a:ext cx="4663787" cy="5794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3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8AE855-3EAF-4E1D-82AC-D671BEE045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CD37F1C-A2EE-4AD6-8B5D-05089D5AD960}"/>
              </a:ext>
            </a:extLst>
          </p:cNvPr>
          <p:cNvSpPr/>
          <p:nvPr/>
        </p:nvSpPr>
        <p:spPr>
          <a:xfrm>
            <a:off x="442349" y="263114"/>
            <a:ext cx="11232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487607" y="900955"/>
            <a:ext cx="93487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Статьи в журналах из перечня ВАК РФ (2 статьи)</a:t>
            </a:r>
            <a:endParaRPr lang="ru-RU" sz="4400" dirty="0"/>
          </a:p>
          <a:p>
            <a:pPr marL="857250" indent="-857250" algn="ctr"/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5759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8DB2455-1C1A-4A1E-8F39-77C6BE14ED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54D527-5541-471A-840C-6643F4946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61" y="163773"/>
            <a:ext cx="11946340" cy="1596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Марьюшкина А.П. Буддизм и платонизм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интертекстуальном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поле романа В. Пелевина «Любовь к трем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цукербринам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// Филологические науки. Вопросы теории и практики. Том 16. Выпуск 1. – С. 48–52. | 2023.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16.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Issue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48–52. – ВАК, РИНЦ.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elibrary.ru/titles/28745/F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856096"/>
            <a:ext cx="3660575" cy="5001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29055" t="11381" r="32030" b="6250"/>
          <a:stretch>
            <a:fillRect/>
          </a:stretch>
        </p:blipFill>
        <p:spPr bwMode="auto">
          <a:xfrm>
            <a:off x="3532916" y="1746914"/>
            <a:ext cx="4294933" cy="511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E74DFFA-C458-4EE7-97BE-EB9728407C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9400" r="15679"/>
          <a:stretch/>
        </p:blipFill>
        <p:spPr>
          <a:xfrm>
            <a:off x="7599625" y="2362392"/>
            <a:ext cx="4592377" cy="1554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957854" y="6359858"/>
            <a:ext cx="968991" cy="1910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8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8DB2455-1C1A-4A1E-8F39-77C6BE14ED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54D527-5541-471A-840C-6643F4946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61" y="163773"/>
            <a:ext cx="11946340" cy="1596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Марьюшкина А. П. Пародирование женского </a:t>
            </a:r>
            <a:r>
              <a:rPr lang="ru-RU" sz="2800" dirty="0" err="1" smtClean="0"/>
              <a:t>дискурса</a:t>
            </a:r>
            <a:r>
              <a:rPr lang="ru-RU" sz="2800" dirty="0" smtClean="0"/>
              <a:t> в «Непобедимом солнце» В. Пелевина // </a:t>
            </a:r>
            <a:r>
              <a:rPr lang="ru-RU" sz="2800" dirty="0" err="1" smtClean="0"/>
              <a:t>Art</a:t>
            </a:r>
            <a:r>
              <a:rPr lang="ru-RU" sz="2800" dirty="0" smtClean="0"/>
              <a:t> </a:t>
            </a:r>
            <a:r>
              <a:rPr lang="ru-RU" sz="2800" dirty="0" err="1" smtClean="0"/>
              <a:t>Logos</a:t>
            </a:r>
            <a:r>
              <a:rPr lang="ru-RU" sz="2800" dirty="0" smtClean="0"/>
              <a:t> (искусство слова). – 2024. – № 3 – С. 80–99. DOI: 10.35231/25419803-2024-3-80. EDN: PJAOED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4002" t="20221" r="31376" b="5882"/>
          <a:stretch>
            <a:fillRect/>
          </a:stretch>
        </p:blipFill>
        <p:spPr bwMode="auto">
          <a:xfrm>
            <a:off x="5338483" y="2151528"/>
            <a:ext cx="3778624" cy="453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33119" t="23897" r="31638" b="9743"/>
          <a:stretch>
            <a:fillRect/>
          </a:stretch>
        </p:blipFill>
        <p:spPr bwMode="auto">
          <a:xfrm>
            <a:off x="578224" y="1653990"/>
            <a:ext cx="4733365" cy="501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E74DFFA-C458-4EE7-97BE-EB9728407C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9400" r="15679"/>
          <a:stretch/>
        </p:blipFill>
        <p:spPr>
          <a:xfrm>
            <a:off x="7599623" y="2147239"/>
            <a:ext cx="4592377" cy="1554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70899" y="5472352"/>
            <a:ext cx="3989360" cy="6729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8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76519"/>
            <a:ext cx="10972800" cy="1896034"/>
          </a:xfrm>
        </p:spPr>
        <p:txBody>
          <a:bodyPr>
            <a:noAutofit/>
          </a:bodyPr>
          <a:lstStyle/>
          <a:p>
            <a:r>
              <a:rPr lang="en-US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.Выступления 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заседаниях методических советов, научно-практических конференциях, педагогических чтениях, семинарах, секциях, форумах, радиопередачах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635624"/>
            <a:ext cx="10972800" cy="3490542"/>
          </a:xfrm>
        </p:spPr>
        <p:txBody>
          <a:bodyPr/>
          <a:lstStyle/>
          <a:p>
            <a:pPr marL="677863" indent="-677863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b="1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организация: 3 </a:t>
            </a:r>
          </a:p>
          <a:p>
            <a:pPr marL="677863" indent="-677863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b="1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уровень: 3</a:t>
            </a:r>
          </a:p>
          <a:p>
            <a:pPr marL="677863" indent="-677863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b="1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уровень: 2</a:t>
            </a:r>
            <a:endParaRPr lang="ru-RU" altLang="ru-RU" b="1" dirty="0" smtClean="0">
              <a:solidFill>
                <a:srgbClr val="B8004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77863" indent="-677863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b="1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Российский уровень: 2</a:t>
            </a:r>
          </a:p>
          <a:p>
            <a:pPr marL="677863" indent="-677863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b="1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Международный: 2</a:t>
            </a:r>
            <a:endParaRPr lang="ru-RU" altLang="ru-RU" b="1" dirty="0">
              <a:solidFill>
                <a:srgbClr val="B8004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9553" y="2151530"/>
            <a:ext cx="10071847" cy="39880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 Участие в муниципальных и школьных конференциях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4142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718"/>
                <a:gridCol w="3267635"/>
                <a:gridCol w="1304365"/>
                <a:gridCol w="47737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21. 04. 2023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«З-Полянская СОШ им. Героя Советского Союза И.Г.Парамонова»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Доклад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«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Интегрированный урок как способ формирования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метапредметных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знаний и умений в  условиях введения ФГОС»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21. 08. 2023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«З-Полянская  Гимназия»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0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Доклад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«Формирование УУД на уроках русского  языка и литературы как средство повышения качества образования в соответствии с ФГОС нового поколения»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16. 02. 2024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«З-Полянская СОШ им. Героя Советского Союза И.Г.Парамонова»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Доклад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«Развитие читательской грамотности как одна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ключевых задач педагога»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95212" cy="3676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165"/>
                <a:gridCol w="3375211"/>
                <a:gridCol w="1344706"/>
                <a:gridCol w="46661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проведения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02.11. 2023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«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З-Полянская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СОШ им. Героя Советского Союза И.Г.Парамонова»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Доклад</a:t>
                      </a:r>
                      <a:r>
                        <a:rPr lang="ru-RU" sz="20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педсовет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«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профессиональных компетенций»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29.12. 2023 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«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З-Полянская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СОШ им. Героя Советского Союза И.Г.Парамонова»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Доклад на педсовет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«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Школьный театр»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23579"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700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28.03. 2024 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«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З-Полянская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СОШ им. Героя Советского Союза И.Г.Парамонова»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Доклад на педсовет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«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Критериальное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оценивание – важный фактор процесса обучения в условиях обновления содержания образования»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047" y="564778"/>
            <a:ext cx="10972800" cy="506384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B80047"/>
                </a:solidFill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16 апреля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1999 г.</a:t>
            </a:r>
          </a:p>
          <a:p>
            <a:pPr marL="0" indent="0">
              <a:lnSpc>
                <a:spcPct val="12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B80047"/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образование: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</a:p>
          <a:p>
            <a:pPr marL="0" indent="0">
              <a:lnSpc>
                <a:spcPct val="12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ФГБОУ ВПО «Мордовский государственный педагогический институт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им.М.Е.Евсевьева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 диплом  №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1013181210729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дата выдачи 27 июня 2022 г.</a:t>
            </a:r>
          </a:p>
          <a:p>
            <a:pPr marL="0" indent="0">
              <a:lnSpc>
                <a:spcPct val="12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B80047"/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 (по специальности):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года (2 года)</a:t>
            </a:r>
          </a:p>
          <a:p>
            <a:pPr marL="0" indent="0">
              <a:lnSpc>
                <a:spcPct val="12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B80047"/>
                </a:solidFill>
                <a:latin typeface="Times New Roman" pitchFamily="18" charset="0"/>
                <a:cs typeface="Times New Roman" pitchFamily="18" charset="0"/>
              </a:rPr>
              <a:t>Общий трудовой стаж: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marL="0" indent="0">
              <a:lnSpc>
                <a:spcPct val="12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B80047"/>
                </a:solidFill>
                <a:latin typeface="Times New Roman" pitchFamily="18" charset="0"/>
                <a:cs typeface="Times New Roman" pitchFamily="18" charset="0"/>
              </a:rPr>
              <a:t>Наличие квалификационной категории: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B80047"/>
                </a:solidFill>
                <a:latin typeface="Times New Roman" pitchFamily="18" charset="0"/>
                <a:cs typeface="Times New Roman" pitchFamily="18" charset="0"/>
              </a:rPr>
              <a:t>Звание: -</a:t>
            </a:r>
          </a:p>
          <a:p>
            <a:pPr marL="0" indent="0">
              <a:lnSpc>
                <a:spcPct val="12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B80047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de-AT" sz="2400" b="1" dirty="0" smtClean="0">
                <a:solidFill>
                  <a:srgbClr val="B80047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https://sc1zpolyana.gosuslugi.ru/svedeniya-ob-obrazovatelnoy-organizatsii/rukovodstvo/persony_55.html</a:t>
            </a:r>
            <a:r>
              <a:rPr lang="ru-RU" sz="2400" b="1" dirty="0" smtClean="0">
                <a:solidFill>
                  <a:srgbClr val="B8004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08DE~1\AppData\Local\Temp\Rar$DRa0.303\image-28-12-24-09-55-12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9670" y="2918"/>
            <a:ext cx="4864894" cy="6852164"/>
          </a:xfrm>
          <a:prstGeom prst="rect">
            <a:avLst/>
          </a:prstGeom>
          <a:noFill/>
        </p:spPr>
      </p:pic>
      <p:pic>
        <p:nvPicPr>
          <p:cNvPr id="10" name="Picture 2" descr="C:\Users\08DE~1\AppData\Local\Temp\Rar$DRa0.483\image-28-12-24-09-55-4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320117" y="154972"/>
            <a:ext cx="4800601" cy="6720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8AE855-3EAF-4E1D-82AC-D671BEE045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CD37F1C-A2EE-4AD6-8B5D-05089D5AD960}"/>
              </a:ext>
            </a:extLst>
          </p:cNvPr>
          <p:cNvSpPr/>
          <p:nvPr/>
        </p:nvSpPr>
        <p:spPr>
          <a:xfrm>
            <a:off x="479612" y="2101078"/>
            <a:ext cx="112327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региональных конференциях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конференции)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27773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542A1C9-DB74-4A1C-A7FE-200D8AAEBCFC}"/>
              </a:ext>
            </a:extLst>
          </p:cNvPr>
          <p:cNvSpPr/>
          <p:nvPr/>
        </p:nvSpPr>
        <p:spPr>
          <a:xfrm>
            <a:off x="0" y="0"/>
            <a:ext cx="12192000" cy="687625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FADD1F-4540-4C95-B663-6856611C3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20" y="286602"/>
            <a:ext cx="4544705" cy="65713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РУССКИЙ ЯЗЫК В КОНТЕКСТЕ НАЦИОНАЛЬНОЙ КУЛЬТУРЫ, приуроченной к 90-летию Национального исследовательского Мордовского государственного университета им. Н. П. Огарёва. 14-16 октября 2021 г.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Конференция молодых ученых, секция «Актуальные проблемы русской литературы и фольклора», 20 мая 2021, Саранск, Мордовского государственного университета им. Н. П. Огарёва.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2272" t="3545" r="8848" b="2425"/>
          <a:stretch>
            <a:fillRect/>
          </a:stretch>
        </p:blipFill>
        <p:spPr bwMode="auto">
          <a:xfrm>
            <a:off x="5054221" y="1268952"/>
            <a:ext cx="7137779" cy="47838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 l="42168" t="49394" r="4861" b="37920"/>
          <a:stretch>
            <a:fillRect/>
          </a:stretch>
        </p:blipFill>
        <p:spPr bwMode="auto">
          <a:xfrm>
            <a:off x="5049672" y="286603"/>
            <a:ext cx="7142328" cy="9280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7942997" y="1392072"/>
            <a:ext cx="1405720" cy="2183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592937" y="4028364"/>
            <a:ext cx="1405720" cy="2183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65845" y="5311254"/>
            <a:ext cx="1405720" cy="2183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93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8AE855-3EAF-4E1D-82AC-D671BEE045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CD37F1C-A2EE-4AD6-8B5D-05089D5AD960}"/>
              </a:ext>
            </a:extLst>
          </p:cNvPr>
          <p:cNvSpPr/>
          <p:nvPr/>
        </p:nvSpPr>
        <p:spPr>
          <a:xfrm>
            <a:off x="537883" y="2105561"/>
            <a:ext cx="112327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всероссийских конференциях (с международным участием)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конференции)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306667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9C0536C-05D7-4D86-81CA-103ACB206227}"/>
              </a:ext>
            </a:extLst>
          </p:cNvPr>
          <p:cNvSpPr/>
          <p:nvPr/>
        </p:nvSpPr>
        <p:spPr>
          <a:xfrm>
            <a:off x="0" y="0"/>
            <a:ext cx="12192000" cy="687625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923F37-3981-4A3D-BBB3-70ECE1FFB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6143"/>
            <a:ext cx="6562165" cy="5039234"/>
          </a:xfrm>
        </p:spPr>
        <p:txBody>
          <a:bodyPr>
            <a:normAutofit/>
          </a:bodyPr>
          <a:lstStyle/>
          <a:p>
            <a:pPr indent="18000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/>
              <a:t>II </a:t>
            </a:r>
            <a:r>
              <a:rPr lang="ru-RU" sz="2400" dirty="0" err="1" smtClean="0"/>
              <a:t>Всеросийская</a:t>
            </a:r>
            <a:r>
              <a:rPr lang="ru-RU" sz="2400" dirty="0" smtClean="0"/>
              <a:t> научно-практическая конференция с международным участием «Художественный текст: проблемы чтения и понимания в современном обществе», г. Стерлитамак, 2-3 ноября 2020 г.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18000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18000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Всероссийская научно-практическая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конференция (с международным участием) «Современные проблемы и перспективные направления инновационного развития филологической науки» (8-9 ноября, г. Стерлитамак).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 l="30945" t="20849" r="28252" b="5457"/>
          <a:stretch>
            <a:fillRect/>
          </a:stretch>
        </p:blipFill>
        <p:spPr bwMode="auto">
          <a:xfrm>
            <a:off x="7866529" y="2465813"/>
            <a:ext cx="4325471" cy="43921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4820" t="47815" r="22484" b="10448"/>
          <a:stretch>
            <a:fillRect/>
          </a:stretch>
        </p:blipFill>
        <p:spPr bwMode="auto">
          <a:xfrm>
            <a:off x="6688129" y="1"/>
            <a:ext cx="5503872" cy="24509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8081682" y="5580529"/>
            <a:ext cx="3792071" cy="457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04212" y="1102659"/>
            <a:ext cx="4693023" cy="24204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59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8AE855-3EAF-4E1D-82AC-D671BEE045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CD37F1C-A2EE-4AD6-8B5D-05089D5AD960}"/>
              </a:ext>
            </a:extLst>
          </p:cNvPr>
          <p:cNvSpPr/>
          <p:nvPr/>
        </p:nvSpPr>
        <p:spPr>
          <a:xfrm>
            <a:off x="537883" y="1680883"/>
            <a:ext cx="112327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IV.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конференциях международного уровня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конференции)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45677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9C0536C-05D7-4D86-81CA-103ACB206227}"/>
              </a:ext>
            </a:extLst>
          </p:cNvPr>
          <p:cNvSpPr/>
          <p:nvPr/>
        </p:nvSpPr>
        <p:spPr>
          <a:xfrm>
            <a:off x="0" y="0"/>
            <a:ext cx="12192000" cy="687625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923F37-3981-4A3D-BBB3-70ECE1FFB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9488" y="286602"/>
            <a:ext cx="8106771" cy="218364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dirty="0" smtClean="0"/>
              <a:t>Международная научная конференция «Национальные коды в языке и литературе». 31 октября – 2 ноября  2019 года, Институт филологии и журналистики  Нижегородского государственного университета  им. Н.И. Лобачевского.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35979" t="22715" r="33917" b="5457"/>
          <a:stretch>
            <a:fillRect/>
          </a:stretch>
        </p:blipFill>
        <p:spPr bwMode="auto">
          <a:xfrm>
            <a:off x="1" y="2"/>
            <a:ext cx="3766783" cy="50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 l="26328" t="33460" r="23009" b="6250"/>
          <a:stretch>
            <a:fillRect/>
          </a:stretch>
        </p:blipFill>
        <p:spPr bwMode="auto">
          <a:xfrm>
            <a:off x="5745708" y="2545073"/>
            <a:ext cx="6446293" cy="431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359857" y="2552132"/>
            <a:ext cx="5459105" cy="70968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 l="31154" t="31483" r="24476" b="18050"/>
          <a:stretch>
            <a:fillRect/>
          </a:stretch>
        </p:blipFill>
        <p:spPr bwMode="auto">
          <a:xfrm>
            <a:off x="1" y="3192464"/>
            <a:ext cx="5732059" cy="366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 flipV="1">
            <a:off x="0" y="6059607"/>
            <a:ext cx="4587923" cy="1774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59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9C0536C-05D7-4D86-81CA-103ACB206227}"/>
              </a:ext>
            </a:extLst>
          </p:cNvPr>
          <p:cNvSpPr/>
          <p:nvPr/>
        </p:nvSpPr>
        <p:spPr>
          <a:xfrm>
            <a:off x="0" y="0"/>
            <a:ext cx="12192000" cy="687625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923F37-3981-4A3D-BBB3-70ECE1FFB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752" y="286601"/>
            <a:ext cx="10658901" cy="1364777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X Международная филологическая сессия «Национальные коды в языке и литературе». Нижний Новгород, 28-29 октября 2022 год.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BFE4F0F-6DFC-4C69-BB14-B3E49A48A0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692" t="-28" r="8923"/>
          <a:stretch/>
        </p:blipFill>
        <p:spPr>
          <a:xfrm>
            <a:off x="1061546" y="2008315"/>
            <a:ext cx="2711669" cy="4904455"/>
          </a:xfrm>
          <a:prstGeom prst="rect">
            <a:avLst/>
          </a:prstGeom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 l="25279" t="19776" r="20701" b="16045"/>
          <a:stretch>
            <a:fillRect/>
          </a:stretch>
        </p:blipFill>
        <p:spPr bwMode="auto">
          <a:xfrm>
            <a:off x="4394579" y="2163170"/>
            <a:ext cx="7028597" cy="469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C5937F3-7CF3-4D32-BA57-EAEB263265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020" t="5057" r="3681" b="84486"/>
          <a:stretch/>
        </p:blipFill>
        <p:spPr>
          <a:xfrm>
            <a:off x="4370241" y="1665029"/>
            <a:ext cx="7080233" cy="625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>
            <a:off x="4926841" y="3302758"/>
            <a:ext cx="6318915" cy="914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59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74810"/>
            <a:ext cx="10972800" cy="277009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.Проведение </a:t>
            </a:r>
            <a: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открытых уроков, мастер-классов, мероприятий</a:t>
            </a:r>
            <a:r>
              <a:rPr lang="ru-RU" alt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образовательной организации: 1</a:t>
            </a:r>
            <a:br>
              <a:rPr lang="ru-RU" alt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Муниципальный: 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2635250"/>
          <a:ext cx="10972800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21. 04. 2023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МБОУ «Зубово-Полянская СОШ им. Героя Советского Союза И.Г.Парамонова»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«Снежная королева»: реальность и фантастика. Характеристика героев.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Открытый урок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12.04.2024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МБОУ «Зубово-Полянская СОШ им. Героя Советского Союза И.Г.Парамонова»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«Нравственные уроки рассказа В.Г. Распутина «Уроки французского»»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Открытый урок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8DE~1\AppData\Local\Temp\Rar$DRa0.131\image-28-12-24-09-55-5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42873" y="3144"/>
            <a:ext cx="4757738" cy="6851712"/>
          </a:xfrm>
          <a:prstGeom prst="rect">
            <a:avLst/>
          </a:prstGeom>
          <a:noFill/>
        </p:spPr>
      </p:pic>
      <p:pic>
        <p:nvPicPr>
          <p:cNvPr id="1027" name="Picture 3" descr="C:\Users\08DE~1\AppData\Local\Temp\Rar$DRa0.941\image-28-12-24-09-55-6.jpe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07803" y="2759"/>
            <a:ext cx="4943475" cy="6852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259" y="812521"/>
            <a:ext cx="10972800" cy="787679"/>
          </a:xfrm>
        </p:spPr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.Стабильн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ая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положительная динамика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освоения обучающимися образовательных программ по итогам мониторингов, проводимых организацией.</a:t>
            </a:r>
            <a:endParaRPr lang="ru-RU" sz="3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54740" y="2259106"/>
            <a:ext cx="10627659" cy="38670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Качество знаний обучающихся по русскому языку составило:                                           </a:t>
            </a:r>
          </a:p>
          <a:p>
            <a:pPr>
              <a:buNone/>
            </a:pPr>
            <a:r>
              <a:rPr lang="ru-RU" dirty="0"/>
              <a:t>                            2022 – 2023 </a:t>
            </a:r>
            <a:r>
              <a:rPr lang="ru-RU" dirty="0" err="1"/>
              <a:t>уч</a:t>
            </a:r>
            <a:r>
              <a:rPr lang="ru-RU" dirty="0"/>
              <a:t>. г. – 56,8%</a:t>
            </a:r>
          </a:p>
          <a:p>
            <a:pPr>
              <a:buNone/>
            </a:pPr>
            <a:r>
              <a:rPr lang="ru-RU" dirty="0"/>
              <a:t>                            2023 – 2024 </a:t>
            </a:r>
            <a:r>
              <a:rPr lang="ru-RU" dirty="0" err="1"/>
              <a:t>уч</a:t>
            </a:r>
            <a:r>
              <a:rPr lang="ru-RU" dirty="0"/>
              <a:t>. г. – 65,4</a:t>
            </a:r>
            <a:r>
              <a:rPr lang="ru-RU" dirty="0" smtClean="0"/>
              <a:t>%</a:t>
            </a:r>
          </a:p>
          <a:p>
            <a:pPr>
              <a:buNone/>
            </a:pPr>
            <a:r>
              <a:rPr lang="ru-RU" dirty="0" smtClean="0"/>
              <a:t>Качество </a:t>
            </a:r>
            <a:r>
              <a:rPr lang="ru-RU" dirty="0"/>
              <a:t>знаний обучающихся по литературе составило</a:t>
            </a:r>
            <a:r>
              <a:rPr lang="ru-RU" dirty="0" smtClean="0"/>
              <a:t>:</a:t>
            </a:r>
            <a:endParaRPr lang="ru-RU" dirty="0"/>
          </a:p>
          <a:p>
            <a:pPr>
              <a:buNone/>
            </a:pPr>
            <a:r>
              <a:rPr lang="ru-RU" dirty="0" smtClean="0"/>
              <a:t>                        2022 </a:t>
            </a:r>
            <a:r>
              <a:rPr lang="ru-RU" dirty="0"/>
              <a:t>– 2023 </a:t>
            </a:r>
            <a:r>
              <a:rPr lang="ru-RU" dirty="0" err="1"/>
              <a:t>уч</a:t>
            </a:r>
            <a:r>
              <a:rPr lang="ru-RU" dirty="0"/>
              <a:t>. г. – 86,6%</a:t>
            </a:r>
          </a:p>
          <a:p>
            <a:pPr>
              <a:buNone/>
            </a:pPr>
            <a:r>
              <a:rPr lang="ru-RU" dirty="0" smtClean="0"/>
              <a:t>                        </a:t>
            </a:r>
            <a:r>
              <a:rPr lang="ru-RU" dirty="0"/>
              <a:t>2023 – 2024 </a:t>
            </a:r>
            <a:r>
              <a:rPr lang="ru-RU" dirty="0" err="1"/>
              <a:t>уч</a:t>
            </a:r>
            <a:r>
              <a:rPr lang="ru-RU" dirty="0"/>
              <a:t>. г. – 89,5%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989" y="685800"/>
            <a:ext cx="5916706" cy="6172200"/>
          </a:xfrm>
        </p:spPr>
        <p:txBody>
          <a:bodyPr>
            <a:noAutofit/>
          </a:bodyPr>
          <a:lstStyle/>
          <a:p>
            <a:pPr algn="l"/>
            <a:r>
              <a:rPr lang="en-US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.Общественно-педагогическая 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активность педагога: участие в работе педагогических сообществ, комиссий, жюри конкурсов</a:t>
            </a:r>
            <a:b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на муниципальном уровне: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Член комиссии по проверке олимпиадных работ школьников на муниципальном этапе всероссийской олимпиады по русскому языку и литературе.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/>
          </a:p>
        </p:txBody>
      </p:sp>
      <p:pic>
        <p:nvPicPr>
          <p:cNvPr id="4" name="Picture 4" descr="C:\Users\08DE~1\AppData\Local\Temp\Rar$DRa0.296\image-28-12-24-09-55-1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992470" y="15337"/>
            <a:ext cx="4760259" cy="67495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7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. 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Награды и поощрения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77863" indent="-677863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b="1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Образовательная организация: 1 </a:t>
            </a:r>
          </a:p>
          <a:p>
            <a:pPr marL="677863" indent="-677863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b="1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уровень: 1</a:t>
            </a:r>
          </a:p>
          <a:p>
            <a:pPr marL="677863" indent="-677863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b="1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уровень: 1</a:t>
            </a:r>
            <a:endParaRPr lang="ru-RU" altLang="ru-RU" b="1" dirty="0" smtClean="0">
              <a:solidFill>
                <a:srgbClr val="B8004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77863" indent="-677863"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altLang="ru-RU" b="1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Российский уровень: 1</a:t>
            </a:r>
          </a:p>
          <a:p>
            <a:pPr marL="677863" indent="-677863">
              <a:buNone/>
              <a:tabLst>
                <a:tab pos="6794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altLang="ru-RU" b="1" dirty="0" smtClean="0">
              <a:solidFill>
                <a:srgbClr val="B8004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8DE~1\AppData\Local\Temp\Rar$DRa0.666\image-28-12-24-09-55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05" y="0"/>
            <a:ext cx="493633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6212541" y="766481"/>
            <a:ext cx="49216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Член комиссии по проверке проектных работ учащихся начальной школы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27 апреля 2023г.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8DE~1\AppData\Local\Temp\Rar$DRa0.651\image-28-12-24-09-5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059" y="0"/>
            <a:ext cx="4779169" cy="6858000"/>
          </a:xfrm>
          <a:prstGeom prst="rect">
            <a:avLst/>
          </a:prstGeom>
          <a:noFill/>
        </p:spPr>
      </p:pic>
      <p:pic>
        <p:nvPicPr>
          <p:cNvPr id="1028" name="Picture 4" descr="C:\Users\08DE~1\AppData\Local\Temp\Rar$DRa0.249\image-28-12-24-09-55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4063" y="0"/>
            <a:ext cx="47434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492" t="18892" r="16966" b="3952"/>
          <a:stretch>
            <a:fillRect/>
          </a:stretch>
        </p:blipFill>
        <p:spPr bwMode="auto">
          <a:xfrm>
            <a:off x="1102361" y="0"/>
            <a:ext cx="9788552" cy="689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550" t="18264" r="19434" b="5520"/>
          <a:stretch>
            <a:fillRect/>
          </a:stretch>
        </p:blipFill>
        <p:spPr bwMode="auto">
          <a:xfrm>
            <a:off x="1392071" y="2"/>
            <a:ext cx="9353267" cy="690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08DE~1\AppData\Local\Temp\Rar$DRa0.682\image-28-12-24-09-55-8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60000">
            <a:off x="7783953" y="301341"/>
            <a:ext cx="4356000" cy="6002555"/>
          </a:xfrm>
          <a:prstGeom prst="rect">
            <a:avLst/>
          </a:prstGeom>
          <a:noFill/>
        </p:spPr>
      </p:pic>
      <p:pic>
        <p:nvPicPr>
          <p:cNvPr id="5122" name="Picture 2" descr="C:\Users\08DE~1\AppData\Local\Temp\Rar$DRa0.353\image-28-12-24-09-55-10.jpe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6543" y="400618"/>
            <a:ext cx="4053391" cy="6137445"/>
          </a:xfrm>
          <a:prstGeom prst="rect">
            <a:avLst/>
          </a:prstGeom>
          <a:noFill/>
        </p:spPr>
      </p:pic>
      <p:pic>
        <p:nvPicPr>
          <p:cNvPr id="4" name="Picture 2" descr="C:\Users\08DE~1\AppData\Local\Temp\Rar$DRa0.333\image-28-12-24-09-55-9.jpe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0" y="355325"/>
            <a:ext cx="4045044" cy="582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09600" y="322730"/>
            <a:ext cx="10972800" cy="22322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.Результаты </a:t>
            </a:r>
            <a: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участия обучающихся во  </a:t>
            </a:r>
            <a:b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Всероссийской предметной олимпиаде</a:t>
            </a:r>
            <a:endParaRPr lang="ru-RU" sz="4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89213" y="1828800"/>
            <a:ext cx="9977716" cy="6665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i="1" dirty="0" smtClean="0">
                <a:solidFill>
                  <a:srgbClr val="000099"/>
                </a:solidFill>
              </a:rPr>
              <a:t>Призовые места на муниципальном этапе:</a:t>
            </a:r>
          </a:p>
          <a:p>
            <a:pPr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200" b="1" i="1" dirty="0" smtClean="0">
              <a:latin typeface="Times New Roman" pitchFamily="18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i="1" dirty="0" smtClean="0">
                <a:latin typeface="Times New Roman" pitchFamily="18" charset="0"/>
              </a:rPr>
              <a:t>Призовое место – 1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i="1" dirty="0" smtClean="0">
                <a:latin typeface="Times New Roman" pitchFamily="18" charset="0"/>
              </a:rPr>
              <a:t>Место победителя - 2 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200" b="1" i="1" dirty="0" smtClean="0">
              <a:latin typeface="Times New Roman" pitchFamily="18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i="1" dirty="0" smtClean="0">
                <a:solidFill>
                  <a:srgbClr val="000099"/>
                </a:solidFill>
              </a:rPr>
              <a:t>Призовые места на республиканском этапе: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200" b="1" i="1" dirty="0" smtClean="0">
              <a:solidFill>
                <a:srgbClr val="000099"/>
              </a:solidFill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i="1" dirty="0" smtClean="0">
                <a:latin typeface="Times New Roman" pitchFamily="18" charset="0"/>
              </a:rPr>
              <a:t>Призовое место – 1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200" b="1" i="1" dirty="0" smtClean="0">
              <a:solidFill>
                <a:srgbClr val="000099"/>
              </a:solidFill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600" b="1" i="1" dirty="0" smtClean="0">
              <a:latin typeface="Times New Roman" pitchFamily="18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600" b="1" i="1" dirty="0" smtClean="0">
              <a:latin typeface="Times New Roman" pitchFamily="18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3600" b="1" i="1" dirty="0" smtClean="0">
              <a:latin typeface="Times New Roman" pitchFamily="18" charset="0"/>
            </a:endParaRP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b="1" i="1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08DE~1\AppData\Local\Temp\Rar$DRa0.444\image-28-12-24-09-55-1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 r="-544" b="10588"/>
          <a:stretch>
            <a:fillRect/>
          </a:stretch>
        </p:blipFill>
        <p:spPr bwMode="auto">
          <a:xfrm>
            <a:off x="3052482" y="0"/>
            <a:ext cx="5271247" cy="6828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ToH2Xy7MmY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biLevel thresh="50000"/>
          </a:blip>
          <a:srcRect l="5500" r="4575" b="4628"/>
          <a:stretch>
            <a:fillRect/>
          </a:stretch>
        </p:blipFill>
        <p:spPr>
          <a:xfrm>
            <a:off x="3845859" y="0"/>
            <a:ext cx="4840940" cy="684556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ниципаль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686" y="0"/>
            <a:ext cx="51435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региональ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9192" y="0"/>
            <a:ext cx="51435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.Наличие </a:t>
            </a:r>
            <a:r>
              <a:rPr lang="ru-RU" alt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публикаций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3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Список публикаций:</a:t>
            </a:r>
          </a:p>
          <a:p>
            <a:pPr>
              <a:lnSpc>
                <a:spcPct val="83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 smtClean="0">
                <a:solidFill>
                  <a:srgbClr val="99284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 smtClean="0">
                <a:solidFill>
                  <a:srgbClr val="99284C"/>
                </a:solidFill>
                <a:latin typeface="Times New Roman" pitchFamily="18" charset="0"/>
                <a:cs typeface="Times New Roman" pitchFamily="18" charset="0"/>
              </a:rPr>
              <a:t>Российский уровень:</a:t>
            </a:r>
            <a: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 (РИНЦ)</a:t>
            </a:r>
          </a:p>
          <a:p>
            <a:pPr>
              <a:lnSpc>
                <a:spcPct val="83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3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3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dirty="0" smtClean="0">
                <a:solidFill>
                  <a:srgbClr val="99284C"/>
                </a:solidFill>
                <a:latin typeface="Times New Roman" pitchFamily="18" charset="0"/>
                <a:cs typeface="Times New Roman" pitchFamily="18" charset="0"/>
              </a:rPr>
              <a:t>Международный   уровень</a:t>
            </a:r>
            <a:r>
              <a:rPr lang="ru-RU" alt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2 (ВАК)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</TotalTime>
  <Words>942</Words>
  <Application>Microsoft Office PowerPoint</Application>
  <PresentationFormat>Произвольный</PresentationFormat>
  <Paragraphs>117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 Министерство образования РМ  Портфолио   Марьюшкиной Анастасии Павловны  учителя русского языка и литературы  МБОУ «Зубово-Полянская СОШ им. Героя Советского Союза И.Г.Парамонова»  </vt:lpstr>
      <vt:lpstr>Слайд 2</vt:lpstr>
      <vt:lpstr>1.Стабильная положительная динамика освоения обучающимися образовательных программ по итогам мониторингов, проводимых организацией.</vt:lpstr>
      <vt:lpstr>Слайд 4</vt:lpstr>
      <vt:lpstr>Слайд 5</vt:lpstr>
      <vt:lpstr>Слайд 6</vt:lpstr>
      <vt:lpstr>Слайд 7</vt:lpstr>
      <vt:lpstr>Слайд 8</vt:lpstr>
      <vt:lpstr>3.Наличие публикаций</vt:lpstr>
      <vt:lpstr>Слайд 10</vt:lpstr>
      <vt:lpstr>Слайд 11</vt:lpstr>
      <vt:lpstr>Слайд 12</vt:lpstr>
      <vt:lpstr>Слайд 13</vt:lpstr>
      <vt:lpstr>Слайд 14</vt:lpstr>
      <vt:lpstr>Слайд 15</vt:lpstr>
      <vt:lpstr>4.Выступления на заседаниях методических советов, научно-практических конференциях, педагогических чтениях, семинарах, секциях, форумах, радиопередачах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5.Проведение открытых уроков, мастер-классов, мероприятий Уровень образовательной организации: 1 Муниципальный: 1 </vt:lpstr>
      <vt:lpstr>Слайд 29</vt:lpstr>
      <vt:lpstr>6.Общественно-педагогическая активность педагога: участие в работе педагогических сообществ, комиссий, жюри конкурсов  Участие на муниципальном уровне: Член комиссии по проверке олимпиадных работ школьников на муниципальном этапе всероссийской олимпиады по русскому языку и литературе.  </vt:lpstr>
      <vt:lpstr>7. Награды и поощрения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Анастасия Марьюшкина</cp:lastModifiedBy>
  <cp:revision>40</cp:revision>
  <dcterms:created xsi:type="dcterms:W3CDTF">2023-10-03T14:12:08Z</dcterms:created>
  <dcterms:modified xsi:type="dcterms:W3CDTF">2025-02-07T19:11:36Z</dcterms:modified>
</cp:coreProperties>
</file>