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60" r:id="rId3"/>
    <p:sldId id="298" r:id="rId4"/>
    <p:sldId id="273" r:id="rId5"/>
    <p:sldId id="307" r:id="rId6"/>
    <p:sldId id="275" r:id="rId7"/>
    <p:sldId id="276" r:id="rId8"/>
    <p:sldId id="295" r:id="rId9"/>
    <p:sldId id="262" r:id="rId10"/>
    <p:sldId id="263" r:id="rId11"/>
    <p:sldId id="264" r:id="rId12"/>
    <p:sldId id="265" r:id="rId13"/>
    <p:sldId id="285" r:id="rId14"/>
    <p:sldId id="286" r:id="rId15"/>
    <p:sldId id="267" r:id="rId16"/>
    <p:sldId id="303" r:id="rId17"/>
    <p:sldId id="291" r:id="rId18"/>
    <p:sldId id="292" r:id="rId19"/>
    <p:sldId id="287" r:id="rId20"/>
    <p:sldId id="300" r:id="rId21"/>
    <p:sldId id="269" r:id="rId22"/>
    <p:sldId id="306" r:id="rId23"/>
    <p:sldId id="304" r:id="rId24"/>
    <p:sldId id="289" r:id="rId25"/>
    <p:sldId id="277" r:id="rId26"/>
    <p:sldId id="278" r:id="rId27"/>
    <p:sldId id="280" r:id="rId28"/>
    <p:sldId id="281" r:id="rId29"/>
    <p:sldId id="282" r:id="rId30"/>
    <p:sldId id="2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10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04D267-53A6-4B10-9BFA-6FBA8AE325C9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C57B82-62C0-462D-B958-66CCA2B6A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539752" y="188915"/>
            <a:ext cx="8496743" cy="395128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Портфолио</a:t>
            </a:r>
            <a:r>
              <a:rPr kumimoji="0" lang="ru-RU" alt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800" i="1" dirty="0" smtClean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i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Панюшкиной Клавдии Алексеевны</a:t>
            </a:r>
            <a:r>
              <a:rPr kumimoji="0" lang="ru-RU" alt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br>
              <a:rPr kumimoji="0" lang="ru-RU" alt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воспитателя ГПД МБОУ «</a:t>
            </a:r>
            <a:r>
              <a:rPr kumimoji="0" lang="ru-RU" alt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Зубово-Полянская</a:t>
            </a:r>
            <a:r>
              <a:rPr kumimoji="0" lang="ru-RU" alt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средняя общеобразовательная школа имени Героя Советского Союза Ивана Григорьевича  Парамонова » </a:t>
            </a:r>
            <a: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751" y="3789365"/>
            <a:ext cx="8459788" cy="287178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Дата рождения: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19.07.1972</a:t>
            </a:r>
            <a:r>
              <a:rPr kumimoji="0" lang="ru-RU" alt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г.</a:t>
            </a:r>
            <a:endParaRPr lang="ru-RU" altLang="ru-RU" sz="2000" b="1" dirty="0">
              <a:latin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Профессиональное образование:</a:t>
            </a:r>
            <a:r>
              <a:rPr kumimoji="0" lang="ru-RU" alt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Дошкольное образование. </a:t>
            </a:r>
            <a:r>
              <a:rPr lang="ru-RU" altLang="ru-RU" sz="2000" b="1" dirty="0" smtClean="0">
                <a:latin typeface="Times New Roman" pitchFamily="18" charset="0"/>
              </a:rPr>
              <a:t>«Воспитатель в дошкольных  учреждениях»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Стаж педагогической работы (по специальности):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12 лет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Общий трудовой стаж: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lang="ru-RU" altLang="ru-RU" sz="2000" b="1" dirty="0" smtClean="0">
                <a:latin typeface="Times New Roman" pitchFamily="18" charset="0"/>
              </a:rPr>
              <a:t>2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лет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Наличие квалификационной категории: </a:t>
            </a:r>
            <a:r>
              <a:rPr lang="ru-RU" altLang="ru-RU" sz="2000" b="1" dirty="0" smtClean="0">
                <a:latin typeface="Times New Roman" pitchFamily="18" charset="0"/>
              </a:rPr>
              <a:t>первая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Дата последней </a:t>
            </a:r>
            <a:r>
              <a:rPr kumimoji="0" lang="ru-RU" altLang="ru-RU" sz="2000" b="1" i="0" strike="noStrike" kern="1200" cap="none" spc="0" normalizeH="0" baseline="0" noProof="0" dirty="0" smtClean="0">
                <a:ln>
                  <a:noFill/>
                </a:ln>
                <a:solidFill>
                  <a:srgbClr val="B8004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аттестации: </a:t>
            </a:r>
            <a:r>
              <a:rPr lang="ru-RU" sz="2000" b="1" dirty="0" smtClean="0"/>
              <a:t>10 декабря 2019 года, приказ  № 1549 от 24.12.2019 года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539752" y="188915"/>
            <a:ext cx="8208963" cy="395128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7" y="3789041"/>
            <a:ext cx="8604003" cy="287211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:\Users\школа\Desktop\PHOTO-2024-10-03-14-12-5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214578" cy="278608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соревнованиях, акциях, фестивалях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1857364"/>
            <a:ext cx="4087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2214554"/>
            <a:ext cx="8424936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Районный этап Международного конкурса «В свете елочных огней»</a:t>
            </a:r>
          </a:p>
          <a:p>
            <a:pPr>
              <a:buFont typeface="Arial" pitchFamily="34" charset="0"/>
              <a:buChar char="•"/>
            </a:pPr>
            <a:endParaRPr lang="ru-RU" altLang="ru-RU" sz="20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1600" dirty="0" smtClean="0"/>
              <a:t>Мордовская республиканская детская библиотека «Космические фантазии»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Республиканскую учебно-практическую конференцию исследовательских и проектных работ обучающихся начальных классов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Республиканский литературный марафон «Лев Толстой: время читать и восхищаться» (195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 дня рождения писателя.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Республиканская акция «День чтения вслух произведений В.В. Бианки» (130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 дня рождения писателя-натуралиста).</a:t>
            </a:r>
            <a:endParaRPr lang="ru-RU" sz="1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548680"/>
            <a:ext cx="3960440" cy="5976664"/>
          </a:xfrm>
          <a:prstGeom prst="rect">
            <a:avLst/>
          </a:prstGeom>
        </p:spPr>
      </p:pic>
      <p:pic>
        <p:nvPicPr>
          <p:cNvPr id="10" name="Рисунок 9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48680"/>
            <a:ext cx="4427984" cy="59766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032448" cy="5976664"/>
          </a:xfrm>
          <a:prstGeom prst="rect">
            <a:avLst/>
          </a:prstGeom>
        </p:spPr>
      </p:pic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4032447" cy="59766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332656"/>
            <a:ext cx="3816424" cy="6192688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464496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032448" cy="5760640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4664"/>
            <a:ext cx="3960440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76673"/>
            <a:ext cx="3582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 smtClean="0">
                <a:solidFill>
                  <a:srgbClr val="C00000"/>
                </a:solidFill>
                <a:cs typeface="Arial" charset="0"/>
              </a:rPr>
              <a:t>Выступления на научно-практических конференциях, педагогических чтениях,  семинарах, секциях, методических объединениях</a:t>
            </a:r>
            <a:endParaRPr lang="ru-RU" sz="32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996952"/>
            <a:ext cx="6390456" cy="304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 smtClean="0">
                <a:solidFill>
                  <a:srgbClr val="942849"/>
                </a:solidFill>
                <a:cs typeface="Arial" charset="0"/>
              </a:rPr>
              <a:t> Муниципальный уровень: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 smtClean="0">
                <a:cs typeface="Arial" charset="0"/>
              </a:rPr>
              <a:t>Выступление на районном методическом объединении воспитателей групп продленного дня на тему: «</a:t>
            </a:r>
            <a:r>
              <a:rPr lang="ru-RU" altLang="ru-RU" sz="2000" i="1" dirty="0" err="1" smtClean="0">
                <a:cs typeface="Arial" charset="0"/>
              </a:rPr>
              <a:t>Пластилинография</a:t>
            </a:r>
            <a:r>
              <a:rPr lang="ru-RU" altLang="ru-RU" sz="2000" i="1" dirty="0" smtClean="0">
                <a:cs typeface="Arial" charset="0"/>
              </a:rPr>
              <a:t> как средство развития творческих способностей </a:t>
            </a:r>
            <a:r>
              <a:rPr lang="ru-RU" altLang="ru-RU" sz="2000" i="1" dirty="0" err="1" smtClean="0">
                <a:cs typeface="Arial" charset="0"/>
              </a:rPr>
              <a:t>детей.Развитие</a:t>
            </a:r>
            <a:r>
              <a:rPr lang="ru-RU" altLang="ru-RU" sz="2000" i="1" dirty="0" smtClean="0">
                <a:cs typeface="Arial" charset="0"/>
              </a:rPr>
              <a:t> мелкой моторики у детей во внеурочной деятельности.»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 smtClean="0">
                <a:cs typeface="Arial" charset="0"/>
              </a:rPr>
              <a:t>Центральная детская библиотека. «Насмешливый мудрец- Иван Андреевич Крылов.», «Двенадцать месяцев.», «Мой край Мордовия.», «Борис Владимирович </a:t>
            </a:r>
            <a:r>
              <a:rPr lang="ru-RU" altLang="ru-RU" sz="2000" i="1" dirty="0" err="1" smtClean="0">
                <a:cs typeface="Arial" charset="0"/>
              </a:rPr>
              <a:t>Заходер</a:t>
            </a:r>
            <a:r>
              <a:rPr lang="ru-RU" altLang="ru-RU" sz="2000" i="1" dirty="0" smtClean="0">
                <a:cs typeface="Arial" charset="0"/>
              </a:rPr>
              <a:t>- детям.»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000100" y="142852"/>
          <a:ext cx="4357718" cy="6149812"/>
        </p:xfrm>
        <a:graphic>
          <a:graphicData uri="http://schemas.openxmlformats.org/presentationml/2006/ole">
            <p:oleObj spid="_x0000_s24578" name="Acrobat Document" r:id="rId3" imgW="5695815" imgH="803901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9491"/>
            <a:ext cx="3888432" cy="6119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5"/>
            <a:ext cx="3888432" cy="6264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07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" y="339829"/>
            <a:ext cx="3986015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104455" cy="6084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0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428597" y="785794"/>
          <a:ext cx="4000528" cy="5286412"/>
        </p:xfrm>
        <a:graphic>
          <a:graphicData uri="http://schemas.openxmlformats.org/presentationml/2006/ole">
            <p:oleObj spid="_x0000_s36865" name="Acrobat Document" r:id="rId3" imgW="5695815" imgH="8039010" progId="AcroExch.Document.DC">
              <p:embed/>
            </p:oleObj>
          </a:graphicData>
        </a:graphic>
      </p:graphicFrame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786314" y="714357"/>
          <a:ext cx="4000528" cy="5340514"/>
        </p:xfrm>
        <a:graphic>
          <a:graphicData uri="http://schemas.openxmlformats.org/presentationml/2006/ole">
            <p:oleObj spid="_x0000_s36866" name="Acrobat Document" r:id="rId4" imgW="5667172" imgH="801987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76672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Наличие публикаций, 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включая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44825"/>
            <a:ext cx="799288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878D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Альманах</a:t>
            </a:r>
            <a:r>
              <a:rPr kumimoji="0" lang="ru-RU" alt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7878D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педагога.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ru-RU" alt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7878D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Всероссийское общеобразовательное  просветительское издание - «День защитника Отечества.»</a:t>
            </a: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878D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62" y="142852"/>
            <a:ext cx="7086600" cy="1828800"/>
          </a:xfrm>
        </p:spPr>
        <p:txBody>
          <a:bodyPr/>
          <a:lstStyle/>
          <a:p>
            <a:r>
              <a:rPr lang="ru-RU" altLang="ru-RU" sz="3200" b="0" dirty="0" smtClean="0">
                <a:solidFill>
                  <a:srgbClr val="C00000"/>
                </a:solidFill>
                <a:effectLst/>
                <a:latin typeface="+mn-lt"/>
                <a:cs typeface="Arial" charset="0"/>
              </a:rPr>
              <a:t>Проведение  </a:t>
            </a:r>
            <a:r>
              <a:rPr lang="ru-RU" altLang="ru-RU" sz="3200" b="0" dirty="0">
                <a:solidFill>
                  <a:srgbClr val="C00000"/>
                </a:solidFill>
                <a:effectLst/>
                <a:latin typeface="+mn-lt"/>
                <a:cs typeface="Arial" charset="0"/>
              </a:rPr>
              <a:t>мастер-классов, открытых мероприятий</a:t>
            </a:r>
            <a:r>
              <a:rPr lang="ru-RU" sz="3200" i="1" dirty="0">
                <a:latin typeface="+mn-lt"/>
              </a:rPr>
              <a:t/>
            </a:r>
            <a:br>
              <a:rPr lang="ru-RU" sz="3200" i="1" dirty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pic>
        <p:nvPicPr>
          <p:cNvPr id="4" name="Рисунок 3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571612"/>
            <a:ext cx="4143404" cy="4929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45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88840"/>
            <a:ext cx="777686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dirty="0" smtClean="0">
                <a:solidFill>
                  <a:srgbClr val="942849"/>
                </a:solidFill>
                <a:cs typeface="Arial" charset="0"/>
              </a:rPr>
              <a:t> Муниципальный уровень</a:t>
            </a:r>
            <a:r>
              <a:rPr lang="ru-RU" altLang="ru-RU" dirty="0" smtClean="0">
                <a:cs typeface="Arial" charset="0"/>
              </a:rPr>
              <a:t>  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dirty="0" smtClean="0">
                <a:cs typeface="Arial" charset="0"/>
              </a:rPr>
              <a:t>   Участие в соревнования по шахматам среди членов профсоюза работников образования </a:t>
            </a:r>
            <a:r>
              <a:rPr lang="ru-RU" altLang="ru-RU" dirty="0" err="1" smtClean="0">
                <a:cs typeface="Arial" charset="0"/>
              </a:rPr>
              <a:t>Зубово-Полянского</a:t>
            </a:r>
            <a:r>
              <a:rPr lang="ru-RU" altLang="ru-RU" dirty="0" smtClean="0">
                <a:cs typeface="Arial" charset="0"/>
              </a:rPr>
              <a:t> района.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ru-RU" b="1" dirty="0">
                <a:cs typeface="Arial" charset="0"/>
              </a:rPr>
              <a:t> </a:t>
            </a:r>
            <a:r>
              <a:rPr lang="ru-RU" dirty="0" smtClean="0">
                <a:cs typeface="Arial" charset="0"/>
              </a:rPr>
              <a:t>Участие на районном лыжном марафоне</a:t>
            </a:r>
            <a:r>
              <a:rPr lang="ru-RU" b="1" dirty="0" smtClean="0">
                <a:cs typeface="Arial" charset="0"/>
              </a:rPr>
              <a:t>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ru-RU" b="1" dirty="0" smtClean="0"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Всероссийский уровень.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ru-RU" b="1" dirty="0" err="1" smtClean="0">
                <a:cs typeface="Arial" charset="0"/>
              </a:rPr>
              <a:t>Участиве</a:t>
            </a:r>
            <a:r>
              <a:rPr lang="ru-RU" b="1" dirty="0" smtClean="0">
                <a:cs typeface="Arial" charset="0"/>
              </a:rPr>
              <a:t> в </a:t>
            </a:r>
            <a:r>
              <a:rPr lang="en-US" b="1" dirty="0" smtClean="0">
                <a:cs typeface="Arial" charset="0"/>
              </a:rPr>
              <a:t>YII</a:t>
            </a:r>
            <a:r>
              <a:rPr lang="ru-RU" b="1" dirty="0" smtClean="0">
                <a:cs typeface="Arial" charset="0"/>
              </a:rPr>
              <a:t> Всероссийском сельском Сабантуе 2022 в селе Аксёново Республики Мордовия.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ru-RU" b="1" dirty="0" smtClean="0">
                <a:cs typeface="Arial" charset="0"/>
              </a:rPr>
              <a:t>Участие в спортивных мероприятиях по профсоюзной линии на районном и </a:t>
            </a:r>
            <a:r>
              <a:rPr lang="ru-RU" b="1" smtClean="0">
                <a:cs typeface="Arial" charset="0"/>
              </a:rPr>
              <a:t>республиканском уровне.</a:t>
            </a:r>
            <a:endParaRPr lang="ru-RU" b="1" dirty="0" smtClean="0">
              <a:cs typeface="Arial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ru-RU" b="1" dirty="0" smtClean="0">
              <a:cs typeface="Arial" charset="0"/>
            </a:endParaRPr>
          </a:p>
          <a:p>
            <a:pPr>
              <a:spcBef>
                <a:spcPct val="20000"/>
              </a:spcBef>
            </a:pPr>
            <a:endParaRPr lang="ru-RU" dirty="0">
              <a:cs typeface="Arial" charset="0"/>
            </a:endParaRPr>
          </a:p>
          <a:p>
            <a:pPr>
              <a:spcBef>
                <a:spcPct val="20000"/>
              </a:spcBef>
            </a:pP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4" y="0"/>
            <a:ext cx="3923928" cy="4464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78" y="72008"/>
            <a:ext cx="4386486" cy="432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0778" y="2335283"/>
            <a:ext cx="3789040" cy="525639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500034" y="857232"/>
          <a:ext cx="2881313" cy="4064000"/>
        </p:xfrm>
        <a:graphic>
          <a:graphicData uri="http://schemas.openxmlformats.org/presentationml/2006/ole">
            <p:oleObj spid="_x0000_s32770" name="Acrobat Document" r:id="rId3" imgW="5676900" imgH="8019870" progId="AcroExch.Document.DC">
              <p:embed/>
            </p:oleObj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4643438" y="857232"/>
          <a:ext cx="2882900" cy="4064000"/>
        </p:xfrm>
        <a:graphic>
          <a:graphicData uri="http://schemas.openxmlformats.org/presentationml/2006/ole">
            <p:oleObj spid="_x0000_s32772" name="Acrobat Document" r:id="rId4" imgW="5724457" imgH="805815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32656"/>
            <a:ext cx="3312369" cy="5976664"/>
          </a:xfrm>
          <a:prstGeom prst="rect">
            <a:avLst/>
          </a:prstGeom>
        </p:spPr>
      </p:pic>
      <p:pic>
        <p:nvPicPr>
          <p:cNvPr id="3" name="Рисунок 2" descr="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3528392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3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Активное применение здоровье сберегающих  технологий.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42439"/>
            <a:ext cx="784887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1. Соблюдение физиологических основ учебно-воспитательного режима (учитывается время трудоспособности , утомляемость , проводятся физкультминутки).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2.Гигиеническая оценка  условий и технологий обучения (воздушно -тепловой, световой режим, режим и организация учебно-воспитательного процесса). 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3.Формирование  здорового  образа жизни.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214414" y="1000109"/>
          <a:ext cx="4500594" cy="5286392"/>
        </p:xfrm>
        <a:graphic>
          <a:graphicData uri="http://schemas.openxmlformats.org/presentationml/2006/ole">
            <p:oleObj spid="_x0000_s43010" name="Acrobat Document" r:id="rId3" imgW="5695815" imgH="8039010" progId="AcroExch.Document.DC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 в </a:t>
            </a:r>
            <a:r>
              <a:rPr lang="ru-RU" alt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289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 algn="just">
              <a:buFont typeface="Arial" pitchFamily="34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Грамота. Соревнования по лыжным гонкам среди членов профсоюза.</a:t>
            </a:r>
          </a:p>
          <a:p>
            <a:pPr marL="677863" indent="-677863" algn="just">
              <a:buFont typeface="Arial" pitchFamily="34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Грамота. За активное участие по шашкам и шахматам среди членов профсоюза.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3456384" cy="5976664"/>
          </a:xfrm>
          <a:prstGeom prst="rect">
            <a:avLst/>
          </a:prstGeom>
        </p:spPr>
      </p:pic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32656"/>
            <a:ext cx="4680519" cy="59766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9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Повышение квалификации, профессиональная переподготовка</a:t>
            </a:r>
            <a:endParaRPr lang="ru-RU" sz="2400" dirty="0"/>
          </a:p>
        </p:txBody>
      </p:sp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102" y="1196752"/>
            <a:ext cx="7470282" cy="507006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029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467" y="332656"/>
            <a:ext cx="3793686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8418" y="-570147"/>
            <a:ext cx="5280086" cy="76617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13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768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Взаимодействие с родителями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6"/>
            <a:ext cx="81369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целях взаимодействия с родителями были проведены следующие мероприятия: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1. Анкетирование родителей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«Ответьте сами себе как можно искренне»  12 октября 2023 года.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2. Памятка для родителей «Как относиться к отметкам ребенка» - 2 сентября 2022 года.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3. Консультации для родителей – вторая неделя каждого месяца.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4. Беседы: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20 октября 2023 года «Как помочь ребёнку при выполнении домашних заданий»;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21 марта 2024 года «Вред и польза компьютерных игр»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428728" y="357166"/>
          <a:ext cx="6000792" cy="6143644"/>
        </p:xfrm>
        <a:graphic>
          <a:graphicData uri="http://schemas.openxmlformats.org/presentationml/2006/ole">
            <p:oleObj spid="_x0000_s39938" name="Acrobat Document" r:id="rId3" imgW="5733915" imgH="806758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2708920"/>
            <a:ext cx="437423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6168" y="2789312"/>
            <a:ext cx="437423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04665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Взаимодействие с учителями предметниками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48540"/>
            <a:ext cx="724601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Взаимодействие с учителями-предметниками начальных классов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Мучкиной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Л.Ф.,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Хрестиной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И.Н. по вопросам :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- воспитания и образования;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-решения проблем неуспеваемости и не успешности в обучении;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-планирования активного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досуга;</a:t>
            </a:r>
          </a:p>
          <a:p>
            <a:pPr>
              <a:spcBef>
                <a:spcPct val="2000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-включения интеллектуально- познавательных игр..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1785918" y="428604"/>
          <a:ext cx="5000660" cy="6215106"/>
        </p:xfrm>
        <a:graphic>
          <a:graphicData uri="http://schemas.openxmlformats.org/presentationml/2006/ole">
            <p:oleObj spid="_x0000_s3073" name="Acrobat Document" r:id="rId3" imgW="5695815" imgH="8039010" progId="AcroExch.Document.DC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02" y="332656"/>
            <a:ext cx="4943548" cy="6336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12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20689"/>
            <a:ext cx="79296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проектно-исследовательской работы 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Республиканскую учебно-практическую конференцию исследовательских и проектных работ обучающихся начальных классов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Воспитанница заняла призовое место.</a:t>
            </a: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14348" y="2786058"/>
          <a:ext cx="3286148" cy="3857652"/>
        </p:xfrm>
        <a:graphic>
          <a:graphicData uri="http://schemas.openxmlformats.org/presentationml/2006/ole">
            <p:oleObj spid="_x0000_s1026" name="Acrobat Document" r:id="rId3" imgW="5724457" imgH="8058150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000628" y="2500306"/>
          <a:ext cx="2871787" cy="4064000"/>
        </p:xfrm>
        <a:graphic>
          <a:graphicData uri="http://schemas.openxmlformats.org/presentationml/2006/ole">
            <p:oleObj spid="_x0000_s1027" name="Acrobat Document" r:id="rId4" imgW="5667172" imgH="8019870" progId="AcroExch.Document.DC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587</Words>
  <Application>Microsoft Office PowerPoint</Application>
  <PresentationFormat>Экран (4:3)</PresentationFormat>
  <Paragraphs>61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Апекс</vt:lpstr>
      <vt:lpstr>Acrobat Document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Проведение  мастер-классов, открытых мероприятий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школа</cp:lastModifiedBy>
  <cp:revision>103</cp:revision>
  <dcterms:created xsi:type="dcterms:W3CDTF">2018-12-16T14:45:56Z</dcterms:created>
  <dcterms:modified xsi:type="dcterms:W3CDTF">2024-11-13T10:37:05Z</dcterms:modified>
</cp:coreProperties>
</file>